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Josefin Slab"/>
      <p:regular r:id="rId40"/>
      <p:bold r:id="rId41"/>
      <p:italic r:id="rId42"/>
      <p:boldItalic r:id="rId43"/>
    </p:embeddedFont>
    <p:embeddedFont>
      <p:font typeface="Anton"/>
      <p:regular r:id="rId44"/>
    </p:embeddedFont>
    <p:embeddedFont>
      <p:font typeface="Fira Sans Condensed Light"/>
      <p:regular r:id="rId45"/>
      <p:bold r:id="rId46"/>
      <p:italic r:id="rId47"/>
      <p:boldItalic r:id="rId48"/>
    </p:embeddedFont>
    <p:embeddedFont>
      <p:font typeface="Advent Pro Light"/>
      <p:regular r:id="rId49"/>
      <p:bold r:id="rId50"/>
    </p:embeddedFont>
    <p:embeddedFont>
      <p:font typeface="Rajdhani"/>
      <p:regular r:id="rId51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ho/3zzYngGqej+pNOXT9m847Hj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lab-regular.fntdata"/><Relationship Id="rId42" Type="http://schemas.openxmlformats.org/officeDocument/2006/relationships/font" Target="fonts/JosefinSlab-italic.fntdata"/><Relationship Id="rId41" Type="http://schemas.openxmlformats.org/officeDocument/2006/relationships/font" Target="fonts/JosefinSlab-bold.fntdata"/><Relationship Id="rId44" Type="http://schemas.openxmlformats.org/officeDocument/2006/relationships/font" Target="fonts/Anton-regular.fntdata"/><Relationship Id="rId43" Type="http://schemas.openxmlformats.org/officeDocument/2006/relationships/font" Target="fonts/JosefinSlab-boldItalic.fntdata"/><Relationship Id="rId46" Type="http://schemas.openxmlformats.org/officeDocument/2006/relationships/font" Target="fonts/FiraSansCondensedLight-bold.fntdata"/><Relationship Id="rId45" Type="http://schemas.openxmlformats.org/officeDocument/2006/relationships/font" Target="fonts/FiraSansCondensed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Light-boldItalic.fntdata"/><Relationship Id="rId47" Type="http://schemas.openxmlformats.org/officeDocument/2006/relationships/font" Target="fonts/FiraSansCondensedLight-italic.fntdata"/><Relationship Id="rId49" Type="http://schemas.openxmlformats.org/officeDocument/2006/relationships/font" Target="fonts/AdventPr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jdhani-regular.fntdata"/><Relationship Id="rId50" Type="http://schemas.openxmlformats.org/officeDocument/2006/relationships/font" Target="fonts/AdventProLigh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Rajdhani-bold.fntdata"/><Relationship Id="rId11" Type="http://schemas.openxmlformats.org/officeDocument/2006/relationships/slide" Target="slides/slide7.xml"/><Relationship Id="rId55" Type="http://schemas.openxmlformats.org/officeDocument/2006/relationships/font" Target="fonts/OpenSans-italic.fntdata"/><Relationship Id="rId10" Type="http://schemas.openxmlformats.org/officeDocument/2006/relationships/slide" Target="slides/slide6.xml"/><Relationship Id="rId54" Type="http://schemas.openxmlformats.org/officeDocument/2006/relationships/font" Target="fonts/OpenSans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7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7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3" name="Google Shape;13;p38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4" name="Google Shape;14;p38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15" name="Google Shape;15;p38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38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38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38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" name="Google Shape;25;p41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" name="Google Shape;26;p41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" name="Google Shape;27;p41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" name="Google Shape;28;p4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35" name="Google Shape;35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37" name="Google Shape;37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" name="Google Shape;38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39" name="Google Shape;39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" name="Google Shape;40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/>
            </a:lvl9pPr>
          </a:lstStyle>
          <a:p/>
        </p:txBody>
      </p:sp>
      <p:sp>
        <p:nvSpPr>
          <p:cNvPr id="41" name="Google Shape;41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47" name="Google Shape;47;p4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3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6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6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Relationship Id="rId4" Type="http://schemas.openxmlformats.org/officeDocument/2006/relationships/image" Target="../media/image71.jpg"/><Relationship Id="rId5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7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hdfcbank.com/personal/ways-to-bank/mobilebanking/hdfc-bank-mobilebanking-app" TargetMode="External"/><Relationship Id="rId4" Type="http://schemas.openxmlformats.org/officeDocument/2006/relationships/hyperlink" Target="https://medium.com/@sancgupta/hdfc-banking-app-the-all-new-mobile-app-redesign-ui-ux-case-study-89bf7f593493" TargetMode="External"/><Relationship Id="rId9" Type="http://schemas.openxmlformats.org/officeDocument/2006/relationships/hyperlink" Target="https://www.figma.com/file/8m8CiL5gn5cO0Ug7Ubvayw/Untitled?node-id=0%3A1" TargetMode="External"/><Relationship Id="rId5" Type="http://schemas.openxmlformats.org/officeDocument/2006/relationships/hyperlink" Target="https://www.quora.com/What-are-the-disadvantages-of-HDFC-Bank/answer/Swarna-Kamal-Chandra?ch=15&amp;oid=239633908&amp;share=e9df8041&amp;target_type=answer" TargetMode="External"/><Relationship Id="rId6" Type="http://schemas.openxmlformats.org/officeDocument/2006/relationships/hyperlink" Target="http://woikr.com/reviews/icici-hdfc-netbanking-services-a-review-and-comparison/" TargetMode="External"/><Relationship Id="rId7" Type="http://schemas.openxmlformats.org/officeDocument/2006/relationships/hyperlink" Target="https://www.hdfcbank.com/personal/resources/learning-centre/digital-banking/top-mobile-banking-technologies" TargetMode="External"/><Relationship Id="rId8" Type="http://schemas.openxmlformats.org/officeDocument/2006/relationships/hyperlink" Target="https://v1.hdfcbank.com/assets/pdf/Mileston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-7" y="1104891"/>
            <a:ext cx="66675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>
                <a:latin typeface="Rajdhani"/>
                <a:ea typeface="Rajdhani"/>
                <a:cs typeface="Rajdhani"/>
                <a:sym typeface="Rajdhani"/>
              </a:rPr>
              <a:t>IA, Wireframing &amp; Prototyping 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 txBox="1"/>
          <p:nvPr>
            <p:ph type="title"/>
          </p:nvPr>
        </p:nvSpPr>
        <p:spPr>
          <a:xfrm>
            <a:off x="257175" y="307187"/>
            <a:ext cx="4136231" cy="2681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5400"/>
              <a:t>TECHNOLOGY </a:t>
            </a:r>
            <a:br>
              <a:rPr lang="en-IN" sz="5400"/>
            </a:br>
            <a:r>
              <a:rPr lang="en-IN" sz="5400"/>
              <a:t>USED </a:t>
            </a:r>
            <a:endParaRPr sz="5400"/>
          </a:p>
        </p:txBody>
      </p:sp>
      <p:cxnSp>
        <p:nvCxnSpPr>
          <p:cNvPr id="421" name="Google Shape;421;p10"/>
          <p:cNvCxnSpPr/>
          <p:nvPr/>
        </p:nvCxnSpPr>
        <p:spPr>
          <a:xfrm flipH="1">
            <a:off x="5172574" y="2462177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22" name="Google Shape;422;p10"/>
          <p:cNvCxnSpPr/>
          <p:nvPr/>
        </p:nvCxnSpPr>
        <p:spPr>
          <a:xfrm rot="10800000">
            <a:off x="4590274" y="3616802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423" name="Google Shape;423;p10"/>
          <p:cNvCxnSpPr/>
          <p:nvPr/>
        </p:nvCxnSpPr>
        <p:spPr>
          <a:xfrm>
            <a:off x="3064583" y="3092804"/>
            <a:ext cx="841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424" name="Google Shape;424;p10"/>
          <p:cNvSpPr txBox="1"/>
          <p:nvPr>
            <p:ph idx="4294967295" type="subTitle"/>
          </p:nvPr>
        </p:nvSpPr>
        <p:spPr>
          <a:xfrm>
            <a:off x="452728" y="2656277"/>
            <a:ext cx="2677233" cy="13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2000" u="none" cap="none" strike="noStrike">
                <a:solidFill>
                  <a:srgbClr val="B2EAEC"/>
                </a:solidFill>
                <a:latin typeface="Rajdhani"/>
                <a:ea typeface="Rajdhani"/>
                <a:cs typeface="Rajdhani"/>
                <a:sym typeface="Rajdhani"/>
              </a:rPr>
              <a:t>VIRTUAL RELATIONSHIP MANAGER</a:t>
            </a:r>
            <a:endParaRPr b="1" i="0" sz="2000" u="none" cap="none" strike="noStrike">
              <a:solidFill>
                <a:srgbClr val="B2EAE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25" name="Google Shape;425;p10"/>
          <p:cNvSpPr txBox="1"/>
          <p:nvPr>
            <p:ph idx="4294967295" type="subTitle"/>
          </p:nvPr>
        </p:nvSpPr>
        <p:spPr>
          <a:xfrm>
            <a:off x="6074974" y="2032235"/>
            <a:ext cx="3069026" cy="1174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2000" u="none" cap="none" strike="noStrike">
                <a:solidFill>
                  <a:srgbClr val="B2EAEC"/>
                </a:solidFill>
                <a:latin typeface="Rajdhani"/>
                <a:ea typeface="Rajdhani"/>
                <a:cs typeface="Rajdhani"/>
                <a:sym typeface="Rajdhani"/>
              </a:rPr>
              <a:t>ARTIFICAL INTELLIGENCE</a:t>
            </a:r>
            <a:endParaRPr b="1" i="0" sz="2000" u="none" cap="none" strike="noStrike">
              <a:solidFill>
                <a:srgbClr val="B2EAE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26" name="Google Shape;426;p10"/>
          <p:cNvSpPr txBox="1"/>
          <p:nvPr>
            <p:ph idx="4294967295" type="subTitle"/>
          </p:nvPr>
        </p:nvSpPr>
        <p:spPr>
          <a:xfrm>
            <a:off x="6121013" y="3616802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2000" u="none" cap="none" strike="noStrike">
                <a:solidFill>
                  <a:srgbClr val="B2EAEC"/>
                </a:solidFill>
                <a:latin typeface="Rajdhani"/>
                <a:ea typeface="Rajdhani"/>
                <a:cs typeface="Rajdhani"/>
                <a:sym typeface="Rajdhani"/>
              </a:rPr>
              <a:t>GOOGLE FONT API</a:t>
            </a:r>
            <a:endParaRPr b="1" i="0" sz="2000" u="none" cap="none" strike="noStrike">
              <a:solidFill>
                <a:srgbClr val="B2EAE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27" name="Google Shape;4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871" y="2382875"/>
            <a:ext cx="2555712" cy="1551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FC Bank Logo and symbol, meaning, history, PNG" id="428" name="Google Shape;4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8208" y="1219400"/>
            <a:ext cx="1152312" cy="76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470" y="296466"/>
            <a:ext cx="6308742" cy="4550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1"/>
          <p:cNvSpPr txBox="1"/>
          <p:nvPr/>
        </p:nvSpPr>
        <p:spPr>
          <a:xfrm>
            <a:off x="-464344" y="1764509"/>
            <a:ext cx="3457575" cy="18859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500" u="none" cap="none" strike="noStrik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A Short Example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395" y="196781"/>
            <a:ext cx="7171899" cy="474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"/>
          <p:cNvSpPr txBox="1"/>
          <p:nvPr>
            <p:ph idx="1" type="subTitle"/>
          </p:nvPr>
        </p:nvSpPr>
        <p:spPr>
          <a:xfrm>
            <a:off x="1276688" y="160761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IN" sz="1800"/>
              <a:t>UI of the app should be more welcoming</a:t>
            </a:r>
            <a:endParaRPr sz="1800"/>
          </a:p>
        </p:txBody>
      </p:sp>
      <p:sp>
        <p:nvSpPr>
          <p:cNvPr id="445" name="Google Shape;445;p1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02</a:t>
            </a:r>
            <a:endParaRPr/>
          </a:p>
        </p:txBody>
      </p:sp>
      <p:sp>
        <p:nvSpPr>
          <p:cNvPr id="446" name="Google Shape;446;p1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01</a:t>
            </a:r>
            <a:endParaRPr/>
          </a:p>
        </p:txBody>
      </p:sp>
      <p:sp>
        <p:nvSpPr>
          <p:cNvPr id="447" name="Google Shape;447;p1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04</a:t>
            </a:r>
            <a:endParaRPr/>
          </a:p>
        </p:txBody>
      </p:sp>
      <p:sp>
        <p:nvSpPr>
          <p:cNvPr id="448" name="Google Shape;448;p1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/>
              <a:t>03</a:t>
            </a:r>
            <a:endParaRPr/>
          </a:p>
        </p:txBody>
      </p:sp>
      <p:cxnSp>
        <p:nvCxnSpPr>
          <p:cNvPr id="449" name="Google Shape;449;p1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50" name="Google Shape;450;p1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51" name="Google Shape;451;p1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52" name="Google Shape;452;p1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3" name="Google Shape;453;p13"/>
          <p:cNvSpPr txBox="1"/>
          <p:nvPr/>
        </p:nvSpPr>
        <p:spPr>
          <a:xfrm>
            <a:off x="4648912" y="155885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IN" sz="18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Personalized and customized banking</a:t>
            </a:r>
            <a:endParaRPr/>
          </a:p>
        </p:txBody>
      </p:sp>
      <p:sp>
        <p:nvSpPr>
          <p:cNvPr id="454" name="Google Shape;454;p13"/>
          <p:cNvSpPr txBox="1"/>
          <p:nvPr/>
        </p:nvSpPr>
        <p:spPr>
          <a:xfrm>
            <a:off x="2531776" y="306793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IN" sz="18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More facilities and services offered </a:t>
            </a:r>
            <a:endParaRPr/>
          </a:p>
        </p:txBody>
      </p:sp>
      <p:sp>
        <p:nvSpPr>
          <p:cNvPr id="455" name="Google Shape;455;p13"/>
          <p:cNvSpPr txBox="1"/>
          <p:nvPr/>
        </p:nvSpPr>
        <p:spPr>
          <a:xfrm>
            <a:off x="5980275" y="3072032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IN" sz="18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Bill pay charges should be less or free </a:t>
            </a:r>
            <a:endParaRPr/>
          </a:p>
        </p:txBody>
      </p:sp>
      <p:sp>
        <p:nvSpPr>
          <p:cNvPr id="456" name="Google Shape;456;p13"/>
          <p:cNvSpPr txBox="1"/>
          <p:nvPr>
            <p:ph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WHAT DO WE DO ? SUGESSTIONS </a:t>
            </a:r>
            <a:endParaRPr sz="3200"/>
          </a:p>
        </p:txBody>
      </p:sp>
      <p:pic>
        <p:nvPicPr>
          <p:cNvPr id="457" name="Google Shape;4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8993" y="406443"/>
            <a:ext cx="819460" cy="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 txBox="1"/>
          <p:nvPr>
            <p:ph type="title"/>
          </p:nvPr>
        </p:nvSpPr>
        <p:spPr>
          <a:xfrm>
            <a:off x="1600200" y="1618357"/>
            <a:ext cx="6086475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8800"/>
              <a:t>SOLUTIONS!</a:t>
            </a:r>
            <a:endParaRPr sz="8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/>
          <p:nvPr>
            <p:ph type="title"/>
          </p:nvPr>
        </p:nvSpPr>
        <p:spPr>
          <a:xfrm>
            <a:off x="185738" y="1706850"/>
            <a:ext cx="4207668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4800"/>
              <a:t>INFORMATION ARCHITECTURE</a:t>
            </a:r>
            <a:endParaRPr/>
          </a:p>
        </p:txBody>
      </p:sp>
      <p:pic>
        <p:nvPicPr>
          <p:cNvPr descr="HDFC Bank Logo and symbol, meaning, history, PNG" id="468" name="Google Shape;4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008" y="1780304"/>
            <a:ext cx="1187170" cy="79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61476"/>
            <a:ext cx="4113125" cy="219524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5"/>
          <p:cNvSpPr txBox="1"/>
          <p:nvPr/>
        </p:nvSpPr>
        <p:spPr>
          <a:xfrm>
            <a:off x="3734506" y="3836194"/>
            <a:ext cx="50434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FF9933"/>
                </a:solidFill>
                <a:latin typeface="Arial"/>
                <a:ea typeface="Arial"/>
                <a:cs typeface="Arial"/>
                <a:sym typeface="Arial"/>
              </a:rPr>
              <a:t>*Words in </a:t>
            </a:r>
            <a:r>
              <a:rPr b="0" i="0" lang="en-IN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 circle </a:t>
            </a:r>
            <a:r>
              <a:rPr b="0" i="0" lang="en-IN" sz="1200" u="none" cap="none" strike="noStrike">
                <a:solidFill>
                  <a:srgbClr val="FF9933"/>
                </a:solidFill>
                <a:latin typeface="Arial"/>
                <a:ea typeface="Arial"/>
                <a:cs typeface="Arial"/>
                <a:sym typeface="Arial"/>
              </a:rPr>
              <a:t>are the new features which we suggest*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42863"/>
            <a:ext cx="9022556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/>
          <p:nvPr>
            <p:ph type="title"/>
          </p:nvPr>
        </p:nvSpPr>
        <p:spPr>
          <a:xfrm>
            <a:off x="1207294" y="1511201"/>
            <a:ext cx="6836569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8800"/>
              <a:t>UPDATED WIREFRAMES!</a:t>
            </a:r>
            <a:endParaRPr sz="8800"/>
          </a:p>
        </p:txBody>
      </p:sp>
      <p:sp>
        <p:nvSpPr>
          <p:cNvPr id="481" name="Google Shape;481;p17"/>
          <p:cNvSpPr txBox="1"/>
          <p:nvPr/>
        </p:nvSpPr>
        <p:spPr>
          <a:xfrm>
            <a:off x="2103834" y="3971925"/>
            <a:ext cx="5043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*Low Fidelity , High Fidelity , Paper wireframes*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247" y="880885"/>
            <a:ext cx="1828958" cy="4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8"/>
          <p:cNvPicPr preferRelativeResize="0"/>
          <p:nvPr/>
        </p:nvPicPr>
        <p:blipFill rotWithShape="1">
          <a:blip r:embed="rId4">
            <a:alphaModFix/>
          </a:blip>
          <a:srcRect b="0" l="1744" r="0" t="0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18"/>
          <p:cNvPicPr preferRelativeResize="0"/>
          <p:nvPr/>
        </p:nvPicPr>
        <p:blipFill rotWithShape="1">
          <a:blip r:embed="rId5">
            <a:alphaModFix/>
          </a:blip>
          <a:srcRect b="2220" l="11213" r="16018" t="3891"/>
          <a:stretch/>
        </p:blipFill>
        <p:spPr>
          <a:xfrm>
            <a:off x="2867035" y="880635"/>
            <a:ext cx="190009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8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677" y="880885"/>
            <a:ext cx="1806097" cy="4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9"/>
          <p:cNvPicPr preferRelativeResize="0"/>
          <p:nvPr/>
        </p:nvPicPr>
        <p:blipFill rotWithShape="1">
          <a:blip r:embed="rId4">
            <a:alphaModFix/>
          </a:blip>
          <a:srcRect b="0" l="871" r="871" t="0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9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9"/>
          <p:cNvPicPr preferRelativeResize="0"/>
          <p:nvPr/>
        </p:nvPicPr>
        <p:blipFill rotWithShape="1">
          <a:blip r:embed="rId5">
            <a:alphaModFix/>
          </a:blip>
          <a:srcRect b="0" l="18574" r="18573" t="0"/>
          <a:stretch/>
        </p:blipFill>
        <p:spPr>
          <a:xfrm>
            <a:off x="2867035" y="880635"/>
            <a:ext cx="190009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9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idx="1" type="subTitle"/>
          </p:nvPr>
        </p:nvSpPr>
        <p:spPr>
          <a:xfrm>
            <a:off x="734287" y="40823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0" i="0" lang="en-I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Over 120+ banking transactions on the new app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" name="Google Shape;60;p2"/>
          <p:cNvSpPr txBox="1"/>
          <p:nvPr>
            <p:ph idx="2" type="subTitle"/>
          </p:nvPr>
        </p:nvSpPr>
        <p:spPr>
          <a:xfrm>
            <a:off x="6623124" y="40823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0" i="0" lang="en-I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Bank from your home, office, or on the go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" name="Google Shape;61;p2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EASY</a:t>
            </a:r>
            <a:endParaRPr/>
          </a:p>
        </p:txBody>
      </p:sp>
      <p:sp>
        <p:nvSpPr>
          <p:cNvPr id="62" name="Google Shape;62;p2"/>
          <p:cNvSpPr txBox="1"/>
          <p:nvPr>
            <p:ph idx="4" type="title"/>
          </p:nvPr>
        </p:nvSpPr>
        <p:spPr>
          <a:xfrm>
            <a:off x="6816031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CONVENIENT </a:t>
            </a:r>
            <a:endParaRPr/>
          </a:p>
        </p:txBody>
      </p:sp>
      <p:sp>
        <p:nvSpPr>
          <p:cNvPr id="63" name="Google Shape;63;p2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SECURE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434111" y="205876"/>
            <a:ext cx="7816919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35731" y="57381"/>
            <a:ext cx="8636794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IN" sz="1600" u="none" cap="none" strike="noStrike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HDFC Bank Mobile Banking App lets </a:t>
            </a:r>
            <a:r>
              <a:rPr b="1" i="0" lang="en-IN" sz="1600" u="none" cap="none" strike="noStrike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you track all your financial expenses in one place</a:t>
            </a:r>
            <a:r>
              <a:rPr b="0" i="0" lang="en-IN" sz="1600" u="none" cap="none" strike="noStrike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6" name="Google Shape;66;p2"/>
          <p:cNvSpPr txBox="1"/>
          <p:nvPr>
            <p:ph idx="3" type="subTitle"/>
          </p:nvPr>
        </p:nvSpPr>
        <p:spPr>
          <a:xfrm>
            <a:off x="307181" y="1440032"/>
            <a:ext cx="5250657" cy="97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0" i="0" lang="en-I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Banking with HDFC Bank’s Mobile Banking Apps is…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54388" l="23361" r="71187" t="37640"/>
          <a:stretch/>
        </p:blipFill>
        <p:spPr>
          <a:xfrm>
            <a:off x="1219385" y="2546423"/>
            <a:ext cx="951380" cy="78265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68" name="Google Shape;68;p2"/>
          <p:cNvSpPr txBox="1"/>
          <p:nvPr/>
        </p:nvSpPr>
        <p:spPr>
          <a:xfrm>
            <a:off x="3678718" y="3958481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IN" sz="14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Transact safely with high-level security</a:t>
            </a:r>
            <a:endParaRPr b="0" i="0" sz="1400" u="none" cap="none" strike="noStrike">
              <a:solidFill>
                <a:schemeClr val="accent4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54390" l="39297" r="56406" t="37778"/>
          <a:stretch/>
        </p:blipFill>
        <p:spPr>
          <a:xfrm>
            <a:off x="4130019" y="2546423"/>
            <a:ext cx="883086" cy="81025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54388" l="23361" r="71187" t="37640"/>
          <a:stretch/>
        </p:blipFill>
        <p:spPr>
          <a:xfrm>
            <a:off x="7003816" y="2544693"/>
            <a:ext cx="951380" cy="78265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71" name="Google Shape;71;p2"/>
          <p:cNvSpPr txBox="1"/>
          <p:nvPr/>
        </p:nvSpPr>
        <p:spPr>
          <a:xfrm>
            <a:off x="602128" y="374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</a:pPr>
            <a:r>
              <a:rPr b="1" i="0" lang="en-IN" sz="5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ABOUT</a:t>
            </a:r>
            <a:r>
              <a:rPr b="1" i="0" lang="en-IN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/>
          </a:p>
        </p:txBody>
      </p:sp>
      <p:pic>
        <p:nvPicPr>
          <p:cNvPr descr="HDFC Bank Logo and symbol, meaning, history, 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732" y="139629"/>
            <a:ext cx="1119371" cy="74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677" y="900752"/>
            <a:ext cx="1806097" cy="399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0"/>
          <p:cNvPicPr preferRelativeResize="0"/>
          <p:nvPr/>
        </p:nvPicPr>
        <p:blipFill rotWithShape="1">
          <a:blip r:embed="rId4">
            <a:alphaModFix/>
          </a:blip>
          <a:srcRect b="280" l="0" r="0" t="279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0"/>
          <p:cNvPicPr preferRelativeResize="0"/>
          <p:nvPr/>
        </p:nvPicPr>
        <p:blipFill rotWithShape="1">
          <a:blip r:embed="rId5">
            <a:alphaModFix/>
          </a:blip>
          <a:srcRect b="0" l="13060" r="20066" t="0"/>
          <a:stretch/>
        </p:blipFill>
        <p:spPr>
          <a:xfrm>
            <a:off x="2736058" y="880635"/>
            <a:ext cx="2021682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0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266" y="888506"/>
            <a:ext cx="1806097" cy="402370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1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1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4</a:t>
            </a:r>
            <a:endParaRPr/>
          </a:p>
        </p:txBody>
      </p:sp>
      <p:pic>
        <p:nvPicPr>
          <p:cNvPr id="516" name="Google Shape;516;p21"/>
          <p:cNvPicPr preferRelativeResize="0"/>
          <p:nvPr/>
        </p:nvPicPr>
        <p:blipFill rotWithShape="1">
          <a:blip r:embed="rId4">
            <a:alphaModFix/>
          </a:blip>
          <a:srcRect b="4357" l="17154" r="24268" t="15000"/>
          <a:stretch/>
        </p:blipFill>
        <p:spPr>
          <a:xfrm>
            <a:off x="2780412" y="887779"/>
            <a:ext cx="2149032" cy="402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7185" y="887779"/>
            <a:ext cx="1805365" cy="400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664" y="880885"/>
            <a:ext cx="1784122" cy="4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2"/>
          <p:cNvPicPr preferRelativeResize="0"/>
          <p:nvPr/>
        </p:nvPicPr>
        <p:blipFill rotWithShape="1">
          <a:blip r:embed="rId4">
            <a:alphaModFix/>
          </a:blip>
          <a:srcRect b="90" l="0" r="0" t="91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22"/>
          <p:cNvPicPr preferRelativeResize="0"/>
          <p:nvPr/>
        </p:nvPicPr>
        <p:blipFill rotWithShape="1">
          <a:blip r:embed="rId5">
            <a:alphaModFix/>
          </a:blip>
          <a:srcRect b="0" l="18574" r="18573" t="0"/>
          <a:stretch/>
        </p:blipFill>
        <p:spPr>
          <a:xfrm>
            <a:off x="2867035" y="880635"/>
            <a:ext cx="190009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2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664" y="905456"/>
            <a:ext cx="1784122" cy="398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3"/>
          <p:cNvPicPr preferRelativeResize="0"/>
          <p:nvPr/>
        </p:nvPicPr>
        <p:blipFill rotWithShape="1">
          <a:blip r:embed="rId4">
            <a:alphaModFix/>
          </a:blip>
          <a:srcRect b="653" l="0" r="0" t="654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23"/>
          <p:cNvPicPr preferRelativeResize="0"/>
          <p:nvPr/>
        </p:nvPicPr>
        <p:blipFill rotWithShape="1">
          <a:blip r:embed="rId5">
            <a:alphaModFix/>
          </a:blip>
          <a:srcRect b="0" l="14004" r="20065" t="0"/>
          <a:stretch/>
        </p:blipFill>
        <p:spPr>
          <a:xfrm>
            <a:off x="2786065" y="880635"/>
            <a:ext cx="199310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3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664" y="925081"/>
            <a:ext cx="1784122" cy="395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4"/>
          <p:cNvPicPr preferRelativeResize="0"/>
          <p:nvPr/>
        </p:nvPicPr>
        <p:blipFill rotWithShape="1">
          <a:blip r:embed="rId4">
            <a:alphaModFix/>
          </a:blip>
          <a:srcRect b="0" l="664" r="663" t="0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4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24"/>
          <p:cNvPicPr preferRelativeResize="0"/>
          <p:nvPr/>
        </p:nvPicPr>
        <p:blipFill rotWithShape="1">
          <a:blip r:embed="rId5">
            <a:alphaModFix/>
          </a:blip>
          <a:srcRect b="0" l="17035" r="17035" t="0"/>
          <a:stretch/>
        </p:blipFill>
        <p:spPr>
          <a:xfrm>
            <a:off x="2786065" y="880635"/>
            <a:ext cx="199310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4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713" y="925081"/>
            <a:ext cx="1774023" cy="395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5"/>
          <p:cNvPicPr preferRelativeResize="0"/>
          <p:nvPr/>
        </p:nvPicPr>
        <p:blipFill rotWithShape="1">
          <a:blip r:embed="rId4">
            <a:alphaModFix/>
          </a:blip>
          <a:srcRect b="0" l="124" r="124" t="0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5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25"/>
          <p:cNvPicPr preferRelativeResize="0"/>
          <p:nvPr/>
        </p:nvPicPr>
        <p:blipFill rotWithShape="1">
          <a:blip r:embed="rId5">
            <a:alphaModFix/>
          </a:blip>
          <a:srcRect b="0" l="15990" r="19183" t="0"/>
          <a:stretch/>
        </p:blipFill>
        <p:spPr>
          <a:xfrm>
            <a:off x="2764631" y="880635"/>
            <a:ext cx="195976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5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8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908" y="925081"/>
            <a:ext cx="1761632" cy="395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 rotWithShape="1">
          <a:blip r:embed="rId4">
            <a:alphaModFix/>
          </a:blip>
          <a:srcRect b="0" l="78" r="77" t="0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6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26"/>
          <p:cNvPicPr preferRelativeResize="0"/>
          <p:nvPr/>
        </p:nvPicPr>
        <p:blipFill rotWithShape="1">
          <a:blip r:embed="rId5">
            <a:alphaModFix/>
          </a:blip>
          <a:srcRect b="0" l="16514" r="16514" t="12331"/>
          <a:stretch/>
        </p:blipFill>
        <p:spPr>
          <a:xfrm>
            <a:off x="2781166" y="925081"/>
            <a:ext cx="2028825" cy="399475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/>
          <p:nvPr/>
        </p:nvSpPr>
        <p:spPr>
          <a:xfrm>
            <a:off x="-912010" y="2156251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</a:t>
            </a:r>
            <a:r>
              <a:rPr b="1" i="0" lang="en-IN" sz="48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 9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27"/>
          <p:cNvPicPr preferRelativeResize="0"/>
          <p:nvPr/>
        </p:nvPicPr>
        <p:blipFill rotWithShape="1">
          <a:blip r:embed="rId3">
            <a:alphaModFix/>
          </a:blip>
          <a:srcRect b="0" l="72688" r="0" t="29051"/>
          <a:stretch/>
        </p:blipFill>
        <p:spPr>
          <a:xfrm>
            <a:off x="5092424" y="771522"/>
            <a:ext cx="1785600" cy="41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 rotWithShape="1">
          <a:blip r:embed="rId4">
            <a:alphaModFix/>
          </a:blip>
          <a:srcRect b="186" l="0" r="0" t="185"/>
          <a:stretch/>
        </p:blipFill>
        <p:spPr>
          <a:xfrm>
            <a:off x="7072321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27"/>
          <p:cNvPicPr preferRelativeResize="0"/>
          <p:nvPr/>
        </p:nvPicPr>
        <p:blipFill rotWithShape="1">
          <a:blip r:embed="rId5">
            <a:alphaModFix/>
          </a:blip>
          <a:srcRect b="0" l="7232" r="17469" t="0"/>
          <a:stretch/>
        </p:blipFill>
        <p:spPr>
          <a:xfrm>
            <a:off x="2667120" y="880635"/>
            <a:ext cx="225980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 txBox="1"/>
          <p:nvPr/>
        </p:nvSpPr>
        <p:spPr>
          <a:xfrm>
            <a:off x="-628651" y="2171640"/>
            <a:ext cx="4057651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IN" sz="46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 10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28"/>
          <p:cNvPicPr preferRelativeResize="0"/>
          <p:nvPr/>
        </p:nvPicPr>
        <p:blipFill rotWithShape="1">
          <a:blip r:embed="rId3">
            <a:alphaModFix/>
          </a:blip>
          <a:srcRect b="0" l="1394" r="1393" t="0"/>
          <a:stretch/>
        </p:blipFill>
        <p:spPr>
          <a:xfrm>
            <a:off x="7072321" y="866348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28"/>
          <p:cNvPicPr preferRelativeResize="0"/>
          <p:nvPr/>
        </p:nvPicPr>
        <p:blipFill rotWithShape="1">
          <a:blip r:embed="rId4">
            <a:alphaModFix/>
          </a:blip>
          <a:srcRect b="0" l="10970" r="11757" t="0"/>
          <a:stretch/>
        </p:blipFill>
        <p:spPr>
          <a:xfrm>
            <a:off x="2607470" y="880635"/>
            <a:ext cx="2336007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8"/>
          <p:cNvSpPr txBox="1"/>
          <p:nvPr/>
        </p:nvSpPr>
        <p:spPr>
          <a:xfrm>
            <a:off x="-912010" y="2156251"/>
            <a:ext cx="45720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IN" sz="46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 11</a:t>
            </a:r>
            <a:endParaRPr/>
          </a:p>
        </p:txBody>
      </p:sp>
      <p:pic>
        <p:nvPicPr>
          <p:cNvPr id="580" name="Google Shape;5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3301" y="866348"/>
            <a:ext cx="1802807" cy="40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29"/>
          <p:cNvPicPr preferRelativeResize="0"/>
          <p:nvPr/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7028163" y="865644"/>
            <a:ext cx="1891964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9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 txBox="1"/>
          <p:nvPr/>
        </p:nvSpPr>
        <p:spPr>
          <a:xfrm>
            <a:off x="-912010" y="2156251"/>
            <a:ext cx="45720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IN" sz="46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 12</a:t>
            </a:r>
            <a:endParaRPr/>
          </a:p>
        </p:txBody>
      </p:sp>
      <p:pic>
        <p:nvPicPr>
          <p:cNvPr id="588" name="Google Shape;5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4433" y="865644"/>
            <a:ext cx="1828958" cy="405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9"/>
          <p:cNvPicPr preferRelativeResize="0"/>
          <p:nvPr/>
        </p:nvPicPr>
        <p:blipFill rotWithShape="1">
          <a:blip r:embed="rId5">
            <a:alphaModFix/>
          </a:blip>
          <a:srcRect b="3754" l="13691" r="10410" t="2771"/>
          <a:stretch/>
        </p:blipFill>
        <p:spPr>
          <a:xfrm>
            <a:off x="2761681" y="865644"/>
            <a:ext cx="1991295" cy="405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244423" y="163750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HDFC EVOLUTION</a:t>
            </a:r>
            <a:endParaRPr/>
          </a:p>
        </p:txBody>
      </p:sp>
      <p:cxnSp>
        <p:nvCxnSpPr>
          <p:cNvPr id="78" name="Google Shape;78;p3"/>
          <p:cNvCxnSpPr/>
          <p:nvPr/>
        </p:nvCxnSpPr>
        <p:spPr>
          <a:xfrm>
            <a:off x="5801705" y="602024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9" name="Google Shape;79;p3"/>
          <p:cNvSpPr txBox="1"/>
          <p:nvPr/>
        </p:nvSpPr>
        <p:spPr>
          <a:xfrm>
            <a:off x="3633730" y="111927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New logo launched 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905980" y="111927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1997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5910082" y="1855469"/>
            <a:ext cx="2682231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real time online net banking , also launched the 1</a:t>
            </a:r>
            <a:r>
              <a:rPr b="0" baseline="3000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</a:t>
            </a: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debit card in India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3633730" y="25995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1</a:t>
            </a:r>
            <a:r>
              <a:rPr b="0" baseline="3000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</a:t>
            </a: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SMS based mobile banking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5905979" y="3338724"/>
            <a:ext cx="2247895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40% faster ATM’s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3633730" y="186037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1999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5905980" y="25995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2000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3633730" y="33406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2010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7" name="Google Shape;87;p3"/>
          <p:cNvCxnSpPr>
            <a:stCxn id="79" idx="3"/>
            <a:endCxn id="80" idx="1"/>
          </p:cNvCxnSpPr>
          <p:nvPr/>
        </p:nvCxnSpPr>
        <p:spPr>
          <a:xfrm>
            <a:off x="5697430" y="1432474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3"/>
          <p:cNvCxnSpPr>
            <a:stCxn id="84" idx="3"/>
          </p:cNvCxnSpPr>
          <p:nvPr/>
        </p:nvCxnSpPr>
        <p:spPr>
          <a:xfrm>
            <a:off x="5697430" y="2173574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3"/>
          <p:cNvCxnSpPr>
            <a:stCxn id="82" idx="3"/>
            <a:endCxn id="85" idx="1"/>
          </p:cNvCxnSpPr>
          <p:nvPr/>
        </p:nvCxnSpPr>
        <p:spPr>
          <a:xfrm>
            <a:off x="5697430" y="2912749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>
            <a:stCxn id="86" idx="3"/>
            <a:endCxn id="83" idx="1"/>
          </p:cNvCxnSpPr>
          <p:nvPr/>
        </p:nvCxnSpPr>
        <p:spPr>
          <a:xfrm flipH="1" rot="10800000">
            <a:off x="5697430" y="3652049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5743" y="1745674"/>
            <a:ext cx="1122592" cy="85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8998" y="864954"/>
            <a:ext cx="939180" cy="81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3921" y="2990976"/>
            <a:ext cx="1011930" cy="118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37600" y="2596568"/>
            <a:ext cx="910577" cy="840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FC Bank Logo and symbol, meaning, history, PNG" id="95" name="Google Shape;9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562" y="1717850"/>
            <a:ext cx="1119371" cy="74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5584" y="891780"/>
            <a:ext cx="1836000" cy="4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0"/>
          <p:cNvPicPr preferRelativeResize="0"/>
          <p:nvPr/>
        </p:nvPicPr>
        <p:blipFill rotWithShape="1">
          <a:blip r:embed="rId4">
            <a:alphaModFix/>
          </a:blip>
          <a:srcRect b="0" l="383" r="383" t="0"/>
          <a:stretch/>
        </p:blipFill>
        <p:spPr>
          <a:xfrm>
            <a:off x="7093753" y="880635"/>
            <a:ext cx="1784799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30"/>
          <p:cNvPicPr preferRelativeResize="0"/>
          <p:nvPr/>
        </p:nvPicPr>
        <p:blipFill rotWithShape="1">
          <a:blip r:embed="rId5">
            <a:alphaModFix/>
          </a:blip>
          <a:srcRect b="0" l="12389" r="10576" t="0"/>
          <a:stretch/>
        </p:blipFill>
        <p:spPr>
          <a:xfrm>
            <a:off x="2636045" y="880635"/>
            <a:ext cx="2328862" cy="4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0"/>
          <p:cNvSpPr txBox="1"/>
          <p:nvPr/>
        </p:nvSpPr>
        <p:spPr>
          <a:xfrm>
            <a:off x="-947729" y="2171640"/>
            <a:ext cx="45720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IN" sz="46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SCREEN 13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/>
          <p:nvPr/>
        </p:nvSpPr>
        <p:spPr>
          <a:xfrm>
            <a:off x="2214563" y="88521"/>
            <a:ext cx="4086225" cy="7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</a:pPr>
            <a:r>
              <a:rPr b="1" i="0" lang="en-IN" sz="4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ELEMENT BOARD </a:t>
            </a:r>
            <a:endParaRPr b="1" i="0" sz="4800" u="none" cap="none" strike="noStrike">
              <a:solidFill>
                <a:srgbClr val="0EFFE6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 rotWithShape="1">
          <a:blip r:embed="rId4">
            <a:alphaModFix/>
          </a:blip>
          <a:srcRect b="19853" l="0" r="0" t="6199"/>
          <a:stretch/>
        </p:blipFill>
        <p:spPr>
          <a:xfrm rot="5400000">
            <a:off x="405904" y="2384898"/>
            <a:ext cx="2874802" cy="11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6019" y="1554324"/>
            <a:ext cx="5443538" cy="15674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31"/>
          <p:cNvCxnSpPr/>
          <p:nvPr/>
        </p:nvCxnSpPr>
        <p:spPr>
          <a:xfrm rot="10800000">
            <a:off x="2887364" y="886071"/>
            <a:ext cx="2637135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607" name="Google Shape;60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6017" y="3121815"/>
            <a:ext cx="5443539" cy="130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31"/>
          <p:cNvCxnSpPr/>
          <p:nvPr/>
        </p:nvCxnSpPr>
        <p:spPr>
          <a:xfrm rot="10800000">
            <a:off x="5329238" y="1369026"/>
            <a:ext cx="2188368" cy="0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p31"/>
          <p:cNvSpPr txBox="1"/>
          <p:nvPr/>
        </p:nvSpPr>
        <p:spPr>
          <a:xfrm>
            <a:off x="3600435" y="1138192"/>
            <a:ext cx="2536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/>
          </a:p>
        </p:txBody>
      </p:sp>
      <p:cxnSp>
        <p:nvCxnSpPr>
          <p:cNvPr id="610" name="Google Shape;610;p31"/>
          <p:cNvCxnSpPr/>
          <p:nvPr/>
        </p:nvCxnSpPr>
        <p:spPr>
          <a:xfrm>
            <a:off x="1135412" y="1369025"/>
            <a:ext cx="2188800" cy="0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31"/>
          <p:cNvCxnSpPr/>
          <p:nvPr/>
        </p:nvCxnSpPr>
        <p:spPr>
          <a:xfrm>
            <a:off x="1193004" y="4686106"/>
            <a:ext cx="2188800" cy="0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31"/>
          <p:cNvCxnSpPr/>
          <p:nvPr/>
        </p:nvCxnSpPr>
        <p:spPr>
          <a:xfrm rot="10800000">
            <a:off x="5691189" y="4686107"/>
            <a:ext cx="2188368" cy="0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3" name="Google Shape;613;p31"/>
          <p:cNvSpPr txBox="1"/>
          <p:nvPr/>
        </p:nvSpPr>
        <p:spPr>
          <a:xfrm>
            <a:off x="3600435" y="4455274"/>
            <a:ext cx="2536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Typography</a:t>
            </a:r>
            <a:endParaRPr/>
          </a:p>
        </p:txBody>
      </p:sp>
      <p:sp>
        <p:nvSpPr>
          <p:cNvPr id="614" name="Google Shape;614;p31"/>
          <p:cNvSpPr txBox="1"/>
          <p:nvPr/>
        </p:nvSpPr>
        <p:spPr>
          <a:xfrm rot="-5400000">
            <a:off x="-27527" y="2834515"/>
            <a:ext cx="21222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Color Scheme</a:t>
            </a:r>
            <a:endParaRPr/>
          </a:p>
        </p:txBody>
      </p:sp>
      <p:cxnSp>
        <p:nvCxnSpPr>
          <p:cNvPr id="615" name="Google Shape;615;p31"/>
          <p:cNvCxnSpPr/>
          <p:nvPr/>
        </p:nvCxnSpPr>
        <p:spPr>
          <a:xfrm rot="10800000">
            <a:off x="1033609" y="4162425"/>
            <a:ext cx="0" cy="523681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6" name="Google Shape;616;p31"/>
          <p:cNvCxnSpPr/>
          <p:nvPr/>
        </p:nvCxnSpPr>
        <p:spPr>
          <a:xfrm>
            <a:off x="1040899" y="1540207"/>
            <a:ext cx="0" cy="464002"/>
          </a:xfrm>
          <a:prstGeom prst="straightConnector1">
            <a:avLst/>
          </a:prstGeom>
          <a:noFill/>
          <a:ln cap="flat" cmpd="sng" w="38100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 txBox="1"/>
          <p:nvPr/>
        </p:nvSpPr>
        <p:spPr>
          <a:xfrm>
            <a:off x="2257425" y="346996"/>
            <a:ext cx="4086225" cy="7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</a:pPr>
            <a:r>
              <a:rPr b="1" i="0" lang="en-IN" sz="4400" u="none" cap="none" strike="noStrike">
                <a:solidFill>
                  <a:srgbClr val="0EFFE6"/>
                </a:solidFill>
                <a:latin typeface="Rajdhani"/>
                <a:ea typeface="Rajdhani"/>
                <a:cs typeface="Rajdhani"/>
                <a:sym typeface="Rajdhani"/>
              </a:rPr>
              <a:t>MOOD BOARD </a:t>
            </a:r>
            <a:endParaRPr b="1" i="0" sz="4800" u="none" cap="none" strike="noStrike">
              <a:solidFill>
                <a:srgbClr val="0EFFE6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22" name="Google Shape;622;p32"/>
          <p:cNvPicPr preferRelativeResize="0"/>
          <p:nvPr/>
        </p:nvPicPr>
        <p:blipFill rotWithShape="1">
          <a:blip r:embed="rId3">
            <a:alphaModFix/>
          </a:blip>
          <a:srcRect b="-1943" l="4551" r="4374" t="1944"/>
          <a:stretch/>
        </p:blipFill>
        <p:spPr>
          <a:xfrm>
            <a:off x="1035843" y="1166080"/>
            <a:ext cx="6900615" cy="37161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33"/>
          <p:cNvPicPr preferRelativeResize="0"/>
          <p:nvPr/>
        </p:nvPicPr>
        <p:blipFill rotWithShape="1">
          <a:blip r:embed="rId3">
            <a:alphaModFix/>
          </a:blip>
          <a:srcRect b="0" l="25301" r="25297" t="0"/>
          <a:stretch/>
        </p:blipFill>
        <p:spPr>
          <a:xfrm>
            <a:off x="5807869" y="878681"/>
            <a:ext cx="3136108" cy="36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3"/>
          <p:cNvSpPr txBox="1"/>
          <p:nvPr/>
        </p:nvSpPr>
        <p:spPr>
          <a:xfrm>
            <a:off x="492919" y="1910030"/>
            <a:ext cx="55721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8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/>
          <p:nvPr/>
        </p:nvSpPr>
        <p:spPr>
          <a:xfrm>
            <a:off x="1564481" y="0"/>
            <a:ext cx="55721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000" u="none" cap="none" strike="noStrike">
                <a:solidFill>
                  <a:srgbClr val="FFC000"/>
                </a:solidFill>
                <a:latin typeface="Rajdhani"/>
                <a:ea typeface="Rajdhani"/>
                <a:cs typeface="Rajdhani"/>
                <a:sym typeface="Rajdhani"/>
              </a:rPr>
              <a:t>REFERENCES</a:t>
            </a:r>
            <a:endParaRPr/>
          </a:p>
        </p:txBody>
      </p:sp>
      <p:sp>
        <p:nvSpPr>
          <p:cNvPr id="634" name="Google Shape;634;p34"/>
          <p:cNvSpPr txBox="1"/>
          <p:nvPr/>
        </p:nvSpPr>
        <p:spPr>
          <a:xfrm>
            <a:off x="1614487" y="3342799"/>
            <a:ext cx="55721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000" u="none" cap="none" strike="noStrike">
                <a:solidFill>
                  <a:srgbClr val="FFC000"/>
                </a:solidFill>
                <a:latin typeface="Rajdhani"/>
                <a:ea typeface="Rajdhani"/>
                <a:cs typeface="Rajdhani"/>
                <a:sym typeface="Rajdhani"/>
              </a:rPr>
              <a:t>FIGMA PAGE </a:t>
            </a:r>
            <a:endParaRPr/>
          </a:p>
        </p:txBody>
      </p:sp>
      <p:sp>
        <p:nvSpPr>
          <p:cNvPr id="635" name="Google Shape;635;p34"/>
          <p:cNvSpPr txBox="1"/>
          <p:nvPr/>
        </p:nvSpPr>
        <p:spPr>
          <a:xfrm>
            <a:off x="1564481" y="520362"/>
            <a:ext cx="5622131" cy="264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https://www.hdfcbank.com/personal/ways-to-bank/mobilebanking/hdfc-bank-mobilebanking-app</a:t>
            </a:r>
            <a:endParaRPr b="0" i="0" sz="1050" u="sng" cap="none" strike="noStrike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https://medium.com/@sancgupta/hdfc-banking-app-the-all-new-mobile-app-redesign-ui-ux-case-study-89bf7f593493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https://www.quora.com/What-are-the-disadvantages-of-HDFC-Bank/answer/Swarna-Kamal-Chandra?ch=15&amp;oid=239633908&amp;share=e9df8041&amp;target_type=answer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http://woikr.com/reviews/icici-hdfc-netbanking-services-a-review-and-comparison/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https://www.hdfcbank.com/personal/resources/learning-centre/digital-banking/top-mobile-banking-technologies</a:t>
            </a:r>
            <a:endParaRPr b="0" i="0" sz="1050" u="sng" cap="none" strike="noStrike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Arial"/>
              <a:buChar char="•"/>
            </a:pPr>
            <a:r>
              <a:rPr b="0" i="0" lang="en-IN" sz="105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https://v1.hdfcbank.com/assets/pdf/Milestone.pdf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14487" y="4151292"/>
            <a:ext cx="6715126" cy="794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Arial"/>
              <a:buChar char="•"/>
            </a:pPr>
            <a:r>
              <a:rPr b="0" i="0" lang="en-IN" sz="105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Wireframes :- </a:t>
            </a:r>
            <a:r>
              <a:rPr b="0" i="0" lang="en-IN" sz="105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https://www.figma.com/file/8m8CiL5gn5cO0Ug7Ubvayw/Untitled?node-id=0%3A1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Arial"/>
              <a:buChar char="•"/>
            </a:pPr>
            <a:r>
              <a:rPr b="0" i="0" lang="en-IN" sz="105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IA :-</a:t>
            </a:r>
            <a:r>
              <a:rPr b="0" i="0" lang="en-IN" sz="1050" u="sng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https://www.figma.com/file/aycxqdlJjLc5J1gsZaVgeu/Information-architecture-map-(Community)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Arial"/>
              <a:buChar char="•"/>
            </a:pPr>
            <a:r>
              <a:rPr b="0" i="0" lang="en-IN" sz="105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Prototype :-</a:t>
            </a:r>
            <a:r>
              <a:rPr b="0" i="0" lang="en-IN" sz="1050" u="sng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https://cutt.ly/6IDADM3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"/>
          <p:cNvSpPr txBox="1"/>
          <p:nvPr>
            <p:ph type="title"/>
          </p:nvPr>
        </p:nvSpPr>
        <p:spPr>
          <a:xfrm>
            <a:off x="1614488" y="1725513"/>
            <a:ext cx="6086475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8800"/>
              <a:t>THANKYOU!</a:t>
            </a:r>
            <a:endParaRPr sz="8800"/>
          </a:p>
        </p:txBody>
      </p:sp>
      <p:sp>
        <p:nvSpPr>
          <p:cNvPr id="642" name="Google Shape;642;p35"/>
          <p:cNvSpPr txBox="1"/>
          <p:nvPr/>
        </p:nvSpPr>
        <p:spPr>
          <a:xfrm>
            <a:off x="942976" y="1878806"/>
            <a:ext cx="2893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HERE IS THE WRAP.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4"/>
          <p:cNvCxnSpPr/>
          <p:nvPr/>
        </p:nvCxnSpPr>
        <p:spPr>
          <a:xfrm>
            <a:off x="252749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1" name="Google Shape;101;p4"/>
          <p:cNvSpPr txBox="1"/>
          <p:nvPr/>
        </p:nvSpPr>
        <p:spPr>
          <a:xfrm>
            <a:off x="35951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missed call banking 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263176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2013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2598834" y="1830637"/>
            <a:ext cx="2682231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Mobile/ net banking have the largest number of transactions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35951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its anthem - MOGO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2631764" y="3367300"/>
            <a:ext cx="268223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Chillr and Payzapp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Launched missed call mobile recharge service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35951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2014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263176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2015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35951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2016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9" name="Google Shape;109;p4"/>
          <p:cNvCxnSpPr>
            <a:stCxn id="101" idx="3"/>
            <a:endCxn id="102" idx="1"/>
          </p:cNvCxnSpPr>
          <p:nvPr/>
        </p:nvCxnSpPr>
        <p:spPr>
          <a:xfrm>
            <a:off x="242321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4"/>
          <p:cNvCxnSpPr>
            <a:stCxn id="106" idx="3"/>
          </p:cNvCxnSpPr>
          <p:nvPr/>
        </p:nvCxnSpPr>
        <p:spPr>
          <a:xfrm>
            <a:off x="242321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4"/>
          <p:cNvCxnSpPr>
            <a:stCxn id="104" idx="3"/>
            <a:endCxn id="107" idx="1"/>
          </p:cNvCxnSpPr>
          <p:nvPr/>
        </p:nvCxnSpPr>
        <p:spPr>
          <a:xfrm>
            <a:off x="2423215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4"/>
          <p:cNvCxnSpPr>
            <a:stCxn id="108" idx="3"/>
            <a:endCxn id="105" idx="1"/>
          </p:cNvCxnSpPr>
          <p:nvPr/>
        </p:nvCxnSpPr>
        <p:spPr>
          <a:xfrm flipH="1" rot="10800000">
            <a:off x="242321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4"/>
          <p:cNvSpPr txBox="1"/>
          <p:nvPr>
            <p:ph type="title"/>
          </p:nvPr>
        </p:nvSpPr>
        <p:spPr>
          <a:xfrm>
            <a:off x="5937992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HDFC EVOLUTION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553" y="972493"/>
            <a:ext cx="825873" cy="8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-2707" l="470" r="9229" t="12547"/>
          <a:stretch/>
        </p:blipFill>
        <p:spPr>
          <a:xfrm>
            <a:off x="700350" y="1852350"/>
            <a:ext cx="972742" cy="76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-694" l="0" r="7084" t="694"/>
          <a:stretch/>
        </p:blipFill>
        <p:spPr>
          <a:xfrm>
            <a:off x="3160834" y="2669087"/>
            <a:ext cx="1383301" cy="69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59" y="3332625"/>
            <a:ext cx="1492824" cy="69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FC Bank Logo and symbol, meaning, history, PNG" id="118" name="Google Shape;11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9205" y="1769103"/>
            <a:ext cx="1119371" cy="74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5"/>
          <p:cNvCxnSpPr/>
          <p:nvPr/>
        </p:nvCxnSpPr>
        <p:spPr>
          <a:xfrm>
            <a:off x="5785990" y="76776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" name="Google Shape;124;p5"/>
          <p:cNvSpPr txBox="1"/>
          <p:nvPr/>
        </p:nvSpPr>
        <p:spPr>
          <a:xfrm>
            <a:off x="3413760" y="1147850"/>
            <a:ext cx="2245095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IRA Launched </a:t>
            </a:r>
            <a:endParaRPr/>
          </a:p>
          <a:p>
            <a:pPr indent="-285750" lvl="0" marL="2857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EVA  Chatbot Introduced 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586740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5867353" y="1845125"/>
            <a:ext cx="2759693" cy="75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Boosting digital payments with DIGIPOS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IRA 2.0 launched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3413760" y="2628125"/>
            <a:ext cx="2245095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EVA integrated with Amazon ALEXA , Google assistant   </a:t>
            </a:r>
            <a:endParaRPr b="0" i="0" sz="1400" u="none" cap="none" strike="noStrike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5867354" y="3367300"/>
            <a:ext cx="3276645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Next Gen mobile banking app launched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Best digital bank in india 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359515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5867354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2019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359515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2020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32" name="Google Shape;132;p5"/>
          <p:cNvCxnSpPr>
            <a:stCxn id="124" idx="3"/>
            <a:endCxn id="125" idx="1"/>
          </p:cNvCxnSpPr>
          <p:nvPr/>
        </p:nvCxnSpPr>
        <p:spPr>
          <a:xfrm>
            <a:off x="565885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5"/>
          <p:cNvCxnSpPr>
            <a:stCxn id="129" idx="3"/>
          </p:cNvCxnSpPr>
          <p:nvPr/>
        </p:nvCxnSpPr>
        <p:spPr>
          <a:xfrm>
            <a:off x="565885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5"/>
          <p:cNvCxnSpPr>
            <a:stCxn id="127" idx="3"/>
            <a:endCxn id="130" idx="1"/>
          </p:cNvCxnSpPr>
          <p:nvPr/>
        </p:nvCxnSpPr>
        <p:spPr>
          <a:xfrm>
            <a:off x="5658855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5"/>
          <p:cNvCxnSpPr>
            <a:stCxn id="131" idx="3"/>
          </p:cNvCxnSpPr>
          <p:nvPr/>
        </p:nvCxnSpPr>
        <p:spPr>
          <a:xfrm flipH="1" rot="10800000">
            <a:off x="565885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5"/>
          <p:cNvSpPr txBox="1"/>
          <p:nvPr>
            <p:ph type="title"/>
          </p:nvPr>
        </p:nvSpPr>
        <p:spPr>
          <a:xfrm>
            <a:off x="230136" y="16504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HDFC EVOLUTION</a:t>
            </a:r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145" y="2571750"/>
            <a:ext cx="1238051" cy="76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042" y="576913"/>
            <a:ext cx="751469" cy="13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60" y="1774250"/>
            <a:ext cx="761879" cy="97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3388" y="3140348"/>
            <a:ext cx="600878" cy="1278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FC Bank Logo and symbol, meaning, history, PNG" id="141" name="Google Shape;14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562" y="1717850"/>
            <a:ext cx="1119371" cy="74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1600200" y="1618357"/>
            <a:ext cx="6086475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8800"/>
              <a:t>MARKET RESEARCH</a:t>
            </a:r>
            <a:endParaRPr sz="8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idx="6" type="title"/>
          </p:nvPr>
        </p:nvSpPr>
        <p:spPr>
          <a:xfrm>
            <a:off x="88873" y="1594627"/>
            <a:ext cx="3881013" cy="2436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4800"/>
              <a:t>TOP COMPETITORS</a:t>
            </a:r>
            <a:endParaRPr sz="4800"/>
          </a:p>
        </p:txBody>
      </p:sp>
      <p:sp>
        <p:nvSpPr>
          <p:cNvPr id="152" name="Google Shape;152;p7"/>
          <p:cNvSpPr txBox="1"/>
          <p:nvPr>
            <p:ph type="title"/>
          </p:nvPr>
        </p:nvSpPr>
        <p:spPr>
          <a:xfrm>
            <a:off x="4450110" y="692193"/>
            <a:ext cx="190738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800"/>
              <a:t>IMOBILE PAY</a:t>
            </a:r>
            <a:endParaRPr sz="2800"/>
          </a:p>
        </p:txBody>
      </p:sp>
      <p:sp>
        <p:nvSpPr>
          <p:cNvPr id="153" name="Google Shape;153;p7"/>
          <p:cNvSpPr txBox="1"/>
          <p:nvPr>
            <p:ph idx="4" type="title"/>
          </p:nvPr>
        </p:nvSpPr>
        <p:spPr>
          <a:xfrm>
            <a:off x="7114620" y="2227200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800"/>
              <a:t>PNB ONE </a:t>
            </a:r>
            <a:endParaRPr sz="2800"/>
          </a:p>
        </p:txBody>
      </p:sp>
      <p:sp>
        <p:nvSpPr>
          <p:cNvPr id="154" name="Google Shape;154;p7"/>
          <p:cNvSpPr txBox="1"/>
          <p:nvPr>
            <p:ph idx="5" type="title"/>
          </p:nvPr>
        </p:nvSpPr>
        <p:spPr>
          <a:xfrm>
            <a:off x="4533462" y="3691519"/>
            <a:ext cx="2020884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800"/>
              <a:t>AXIS MOBILE</a:t>
            </a:r>
            <a:endParaRPr sz="2800"/>
          </a:p>
        </p:txBody>
      </p:sp>
      <p:cxnSp>
        <p:nvCxnSpPr>
          <p:cNvPr id="155" name="Google Shape;155;p7"/>
          <p:cNvCxnSpPr/>
          <p:nvPr/>
        </p:nvCxnSpPr>
        <p:spPr>
          <a:xfrm rot="10800000">
            <a:off x="6449715" y="1036743"/>
            <a:ext cx="507312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10059" l="8992" r="58928" t="5693"/>
          <a:stretch/>
        </p:blipFill>
        <p:spPr>
          <a:xfrm>
            <a:off x="7294844" y="350645"/>
            <a:ext cx="870462" cy="132964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538" y="1927582"/>
            <a:ext cx="1102732" cy="117403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4844" y="3476415"/>
            <a:ext cx="1293595" cy="129359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cxnSp>
        <p:nvCxnSpPr>
          <p:cNvPr id="159" name="Google Shape;159;p7"/>
          <p:cNvCxnSpPr/>
          <p:nvPr/>
        </p:nvCxnSpPr>
        <p:spPr>
          <a:xfrm rot="10800000">
            <a:off x="6530768" y="2514600"/>
            <a:ext cx="507312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60" name="Google Shape;160;p7"/>
          <p:cNvCxnSpPr/>
          <p:nvPr/>
        </p:nvCxnSpPr>
        <p:spPr>
          <a:xfrm rot="10800000">
            <a:off x="6607308" y="4031456"/>
            <a:ext cx="507312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descr="HDFC Bank Logo and symbol, meaning, history, PNG" id="161" name="Google Shape;16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8694" y="1680291"/>
            <a:ext cx="1119371" cy="74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idx="1" type="subTitle"/>
          </p:nvPr>
        </p:nvSpPr>
        <p:spPr>
          <a:xfrm>
            <a:off x="1296652" y="1885586"/>
            <a:ext cx="2446023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TRANSFER OF FUNDS</a:t>
            </a:r>
            <a:endParaRPr b="1" sz="1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 txBox="1"/>
          <p:nvPr>
            <p:ph idx="2" type="subTitle"/>
          </p:nvPr>
        </p:nvSpPr>
        <p:spPr>
          <a:xfrm>
            <a:off x="5313461" y="1894323"/>
            <a:ext cx="3507612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APPLYING FOR NEW ACCOUNTS</a:t>
            </a:r>
            <a:endParaRPr b="1" sz="1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>
            <p:ph idx="3" type="subTitle"/>
          </p:nvPr>
        </p:nvSpPr>
        <p:spPr>
          <a:xfrm>
            <a:off x="1240507" y="3491450"/>
            <a:ext cx="331673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INSTA-ALERT CUSTOMISATION</a:t>
            </a:r>
            <a:endParaRPr b="1" sz="1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>
            <p:ph idx="4" type="subTitle"/>
          </p:nvPr>
        </p:nvSpPr>
        <p:spPr>
          <a:xfrm>
            <a:off x="5580564" y="3472977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LIMITATIONS</a:t>
            </a:r>
            <a:endParaRPr/>
          </a:p>
        </p:txBody>
      </p:sp>
      <p:sp>
        <p:nvSpPr>
          <p:cNvPr id="170" name="Google Shape;170;p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WEAKNESESS OVER IMOBILE </a:t>
            </a:r>
            <a:endParaRPr/>
          </a:p>
        </p:txBody>
      </p:sp>
      <p:grpSp>
        <p:nvGrpSpPr>
          <p:cNvPr id="171" name="Google Shape;171;p8"/>
          <p:cNvGrpSpPr/>
          <p:nvPr/>
        </p:nvGrpSpPr>
        <p:grpSpPr>
          <a:xfrm>
            <a:off x="4931080" y="3651649"/>
            <a:ext cx="379930" cy="381002"/>
            <a:chOff x="1197950" y="238125"/>
            <a:chExt cx="5204525" cy="5219200"/>
          </a:xfrm>
        </p:grpSpPr>
        <p:sp>
          <p:nvSpPr>
            <p:cNvPr id="172" name="Google Shape;172;p8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4836138" y="2054785"/>
            <a:ext cx="379767" cy="380480"/>
            <a:chOff x="1195500" y="238125"/>
            <a:chExt cx="5209425" cy="5219200"/>
          </a:xfrm>
        </p:grpSpPr>
        <p:sp>
          <p:nvSpPr>
            <p:cNvPr id="204" name="Google Shape;204;p8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2" name="Google Shape;242;p8"/>
          <p:cNvCxnSpPr/>
          <p:nvPr/>
        </p:nvCxnSpPr>
        <p:spPr>
          <a:xfrm>
            <a:off x="1299447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3" name="Google Shape;243;p8"/>
          <p:cNvCxnSpPr/>
          <p:nvPr/>
        </p:nvCxnSpPr>
        <p:spPr>
          <a:xfrm>
            <a:off x="5315159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44" name="Google Shape;244;p8"/>
          <p:cNvGrpSpPr/>
          <p:nvPr/>
        </p:nvGrpSpPr>
        <p:grpSpPr>
          <a:xfrm>
            <a:off x="760498" y="2055046"/>
            <a:ext cx="379958" cy="379958"/>
            <a:chOff x="1190625" y="238125"/>
            <a:chExt cx="5219200" cy="5219200"/>
          </a:xfrm>
        </p:grpSpPr>
        <p:sp>
          <p:nvSpPr>
            <p:cNvPr id="245" name="Google Shape;245;p8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9301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7" name="Google Shape;337;p8"/>
          <p:cNvCxnSpPr/>
          <p:nvPr/>
        </p:nvCxnSpPr>
        <p:spPr>
          <a:xfrm>
            <a:off x="1299447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8" name="Google Shape;338;p8"/>
          <p:cNvCxnSpPr/>
          <p:nvPr/>
        </p:nvCxnSpPr>
        <p:spPr>
          <a:xfrm>
            <a:off x="5449207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39" name="Google Shape;339;p8"/>
          <p:cNvGrpSpPr/>
          <p:nvPr/>
        </p:nvGrpSpPr>
        <p:grpSpPr>
          <a:xfrm>
            <a:off x="760535" y="3640428"/>
            <a:ext cx="379870" cy="403444"/>
            <a:chOff x="1343100" y="238125"/>
            <a:chExt cx="4914225" cy="5219200"/>
          </a:xfrm>
        </p:grpSpPr>
        <p:sp>
          <p:nvSpPr>
            <p:cNvPr id="340" name="Google Shape;340;p8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DFC Bank Logo and symbol, meaning, history, PNG" id="386" name="Google Shape;3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995" y="410510"/>
            <a:ext cx="1152312" cy="76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8"/>
          <p:cNvPicPr preferRelativeResize="0"/>
          <p:nvPr/>
        </p:nvPicPr>
        <p:blipFill rotWithShape="1">
          <a:blip r:embed="rId5">
            <a:alphaModFix/>
          </a:blip>
          <a:srcRect b="40797" l="14039" r="61588" t="7361"/>
          <a:stretch/>
        </p:blipFill>
        <p:spPr>
          <a:xfrm>
            <a:off x="6815377" y="305340"/>
            <a:ext cx="685561" cy="81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OPPORTUNITIES OVER IMOBILE </a:t>
            </a:r>
            <a:endParaRPr/>
          </a:p>
        </p:txBody>
      </p:sp>
      <p:sp>
        <p:nvSpPr>
          <p:cNvPr id="393" name="Google Shape;393;p9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9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397" name="Google Shape;397;p9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3303865" y="1991073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30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 txBox="1"/>
          <p:nvPr>
            <p:ph idx="4294967295" type="subTitle"/>
          </p:nvPr>
        </p:nvSpPr>
        <p:spPr>
          <a:xfrm flipH="1">
            <a:off x="657226" y="1945105"/>
            <a:ext cx="2533147" cy="563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1800" u="none" cap="none" strike="noStrike">
                <a:solidFill>
                  <a:srgbClr val="00B050"/>
                </a:solidFill>
                <a:latin typeface="Rajdhani"/>
                <a:ea typeface="Rajdhani"/>
                <a:cs typeface="Rajdhani"/>
                <a:sym typeface="Rajdhani"/>
              </a:rPr>
              <a:t>TDS ENQUIRY FACILITY</a:t>
            </a:r>
            <a:endParaRPr b="1" i="0" sz="1800" u="none" cap="none" strike="noStrike">
              <a:solidFill>
                <a:srgbClr val="00B05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9"/>
          <p:cNvCxnSpPr>
            <a:stCxn id="405" idx="3"/>
            <a:endCxn id="39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9"/>
          <p:cNvCxnSpPr>
            <a:stCxn id="393" idx="1"/>
            <a:endCxn id="403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9"/>
          <p:cNvCxnSpPr>
            <a:stCxn id="406" idx="1"/>
            <a:endCxn id="39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9"/>
          <p:cNvCxnSpPr>
            <a:stCxn id="393" idx="3"/>
            <a:endCxn id="404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HDFC Bank Logo and symbol, meaning, history, PNG" id="411" name="Google Shape;4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8971" y="405791"/>
            <a:ext cx="1152312" cy="76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9"/>
          <p:cNvPicPr preferRelativeResize="0"/>
          <p:nvPr/>
        </p:nvPicPr>
        <p:blipFill rotWithShape="1">
          <a:blip r:embed="rId5">
            <a:alphaModFix/>
          </a:blip>
          <a:srcRect b="40797" l="14039" r="61588" t="7361"/>
          <a:stretch/>
        </p:blipFill>
        <p:spPr>
          <a:xfrm>
            <a:off x="7051121" y="259314"/>
            <a:ext cx="685561" cy="81877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"/>
          <p:cNvSpPr txBox="1"/>
          <p:nvPr/>
        </p:nvSpPr>
        <p:spPr>
          <a:xfrm flipH="1">
            <a:off x="5749190" y="1880633"/>
            <a:ext cx="2533147" cy="563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1800" u="none" cap="none" strike="noStrike">
                <a:solidFill>
                  <a:srgbClr val="00B050"/>
                </a:solidFill>
                <a:latin typeface="Rajdhani"/>
                <a:ea typeface="Rajdhani"/>
                <a:cs typeface="Rajdhani"/>
                <a:sym typeface="Rajdhani"/>
              </a:rPr>
              <a:t>RE-GENERATION OF IPIN</a:t>
            </a:r>
            <a:endParaRPr/>
          </a:p>
        </p:txBody>
      </p:sp>
      <p:sp>
        <p:nvSpPr>
          <p:cNvPr id="414" name="Google Shape;414;p9"/>
          <p:cNvSpPr txBox="1"/>
          <p:nvPr/>
        </p:nvSpPr>
        <p:spPr>
          <a:xfrm flipH="1">
            <a:off x="781397" y="3287212"/>
            <a:ext cx="2533147" cy="70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1800" u="none" cap="none" strike="noStrike">
                <a:solidFill>
                  <a:srgbClr val="00B050"/>
                </a:solidFill>
                <a:latin typeface="Rajdhani"/>
                <a:ea typeface="Rajdhani"/>
                <a:cs typeface="Rajdhani"/>
                <a:sym typeface="Rajdhani"/>
              </a:rPr>
              <a:t>THE USER INTERFACE &amp; EASE TO USE </a:t>
            </a:r>
            <a:endParaRPr/>
          </a:p>
        </p:txBody>
      </p:sp>
      <p:sp>
        <p:nvSpPr>
          <p:cNvPr id="415" name="Google Shape;415;p9"/>
          <p:cNvSpPr txBox="1"/>
          <p:nvPr/>
        </p:nvSpPr>
        <p:spPr>
          <a:xfrm flipH="1">
            <a:off x="5550041" y="3268562"/>
            <a:ext cx="2533147" cy="563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IN" sz="1800" u="none" cap="none" strike="noStrike">
                <a:solidFill>
                  <a:srgbClr val="00B050"/>
                </a:solidFill>
                <a:latin typeface="Rajdhani"/>
                <a:ea typeface="Rajdhani"/>
                <a:cs typeface="Rajdhani"/>
                <a:sym typeface="Rajdhani"/>
              </a:rPr>
              <a:t>SECURITY FEATURES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rupali gupta</dc:creator>
</cp:coreProperties>
</file>